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9" r:id="rId3"/>
    <p:sldId id="291" r:id="rId4"/>
    <p:sldId id="282" r:id="rId5"/>
    <p:sldId id="290" r:id="rId6"/>
    <p:sldId id="283" r:id="rId7"/>
    <p:sldId id="260" r:id="rId8"/>
    <p:sldId id="284" r:id="rId9"/>
    <p:sldId id="289" r:id="rId10"/>
    <p:sldId id="276" r:id="rId11"/>
    <p:sldId id="286" r:id="rId12"/>
    <p:sldId id="271" r:id="rId13"/>
    <p:sldId id="272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Carr" initials="DC" lastIdx="2" clrIdx="0">
    <p:extLst>
      <p:ext uri="{19B8F6BF-5375-455C-9EA6-DF929625EA0E}">
        <p15:presenceInfo xmlns:p15="http://schemas.microsoft.com/office/powerpoint/2012/main" userId="S-1-5-21-1846629018-3305522028-3218962962-67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8356" autoAdjust="0"/>
  </p:normalViewPr>
  <p:slideViewPr>
    <p:cSldViewPr snapToGrid="0">
      <p:cViewPr varScale="1">
        <p:scale>
          <a:sx n="83" d="100"/>
          <a:sy n="83" d="100"/>
        </p:scale>
        <p:origin x="161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274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smfs1\Finance\Budget\Share\~FIVE%20YEAR%20FINANCIAL%20FORECAST\FY2019-20%20-%20FY2028-29\GF%2010-year%20Forecast%20FY%202019-20%20thru%20FY%202028-29%2011.13.18%20UPDATED%20(January%202019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805844242851103E-2"/>
          <c:y val="0.11483178251859533"/>
          <c:w val="0.85851680174919243"/>
          <c:h val="0.74621805041570932"/>
        </c:manualLayout>
      </c:layout>
      <c:lineChart>
        <c:grouping val="standard"/>
        <c:varyColors val="0"/>
        <c:ser>
          <c:idx val="0"/>
          <c:order val="0"/>
          <c:tx>
            <c:strRef>
              <c:f>'Chart (Graph)'!$A$2</c:f>
              <c:strCache>
                <c:ptCount val="1"/>
                <c:pt idx="0">
                  <c:v>Probable Case</c:v>
                </c:pt>
              </c:strCache>
            </c:strRef>
          </c:tx>
          <c:spPr>
            <a:ln w="31750"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5BF-476F-8F39-2A1C48A0019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5BF-476F-8F39-2A1C48A0019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5BF-476F-8F39-2A1C48A001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 (Graph)'!$B$1:$L$1</c:f>
              <c:strCache>
                <c:ptCount val="11"/>
                <c:pt idx="0">
                  <c:v>FY 18-19</c:v>
                </c:pt>
                <c:pt idx="1">
                  <c:v>FY 19-20</c:v>
                </c:pt>
                <c:pt idx="2">
                  <c:v>FY 20-21</c:v>
                </c:pt>
                <c:pt idx="3">
                  <c:v>FY 21-22</c:v>
                </c:pt>
                <c:pt idx="4">
                  <c:v>FY 22-23</c:v>
                </c:pt>
                <c:pt idx="5">
                  <c:v>FY 23-24</c:v>
                </c:pt>
                <c:pt idx="6">
                  <c:v>FY 24-25</c:v>
                </c:pt>
                <c:pt idx="7">
                  <c:v>FY 25-26</c:v>
                </c:pt>
                <c:pt idx="8">
                  <c:v>FY 26-27</c:v>
                </c:pt>
                <c:pt idx="9">
                  <c:v>FY 27-28</c:v>
                </c:pt>
                <c:pt idx="10">
                  <c:v>FY 28-29</c:v>
                </c:pt>
              </c:strCache>
            </c:strRef>
          </c:cat>
          <c:val>
            <c:numRef>
              <c:f>'Chart (Graph)'!$B$2:$L$2</c:f>
              <c:numCache>
                <c:formatCode>"$"#,##0.0_);[Red]\("$"#,##0.0\)</c:formatCode>
                <c:ptCount val="11"/>
                <c:pt idx="0">
                  <c:v>6.4622443434291998</c:v>
                </c:pt>
                <c:pt idx="1">
                  <c:v>1.0959170780145899</c:v>
                </c:pt>
                <c:pt idx="2">
                  <c:v>-4.9579850937747736</c:v>
                </c:pt>
                <c:pt idx="3">
                  <c:v>-11.644728436971716</c:v>
                </c:pt>
                <c:pt idx="4">
                  <c:v>-16.92860079515426</c:v>
                </c:pt>
                <c:pt idx="5">
                  <c:v>-20.797262191024423</c:v>
                </c:pt>
                <c:pt idx="6">
                  <c:v>-24.651610021039708</c:v>
                </c:pt>
                <c:pt idx="7">
                  <c:v>-29.00076466628088</c:v>
                </c:pt>
                <c:pt idx="8">
                  <c:v>-32.580366870055272</c:v>
                </c:pt>
                <c:pt idx="9">
                  <c:v>-36.286477534807993</c:v>
                </c:pt>
                <c:pt idx="10">
                  <c:v>-31.455591340007736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5BF-476F-8F39-2A1C48A00197}"/>
            </c:ext>
          </c:extLst>
        </c:ser>
        <c:ser>
          <c:idx val="1"/>
          <c:order val="1"/>
          <c:tx>
            <c:strRef>
              <c:f>'Chart (Graph)'!$A$3</c:f>
              <c:strCache>
                <c:ptCount val="1"/>
                <c:pt idx="0">
                  <c:v>Best Case</c:v>
                </c:pt>
              </c:strCache>
            </c:strRef>
          </c:tx>
          <c:spPr>
            <a:ln w="47625">
              <a:solidFill>
                <a:schemeClr val="accent3"/>
              </a:solidFill>
              <a:prstDash val="dash"/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5BF-476F-8F39-2A1C48A0019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5BF-476F-8F39-2A1C48A0019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5BF-476F-8F39-2A1C48A00197}"/>
                </c:ext>
              </c:extLst>
            </c:dLbl>
            <c:numFmt formatCode="&quot;$&quot;#,##0.0_);[Red]\(&quot;$&quot;#,##0.0\)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 (Graph)'!$B$1:$L$1</c:f>
              <c:strCache>
                <c:ptCount val="11"/>
                <c:pt idx="0">
                  <c:v>FY 18-19</c:v>
                </c:pt>
                <c:pt idx="1">
                  <c:v>FY 19-20</c:v>
                </c:pt>
                <c:pt idx="2">
                  <c:v>FY 20-21</c:v>
                </c:pt>
                <c:pt idx="3">
                  <c:v>FY 21-22</c:v>
                </c:pt>
                <c:pt idx="4">
                  <c:v>FY 22-23</c:v>
                </c:pt>
                <c:pt idx="5">
                  <c:v>FY 23-24</c:v>
                </c:pt>
                <c:pt idx="6">
                  <c:v>FY 24-25</c:v>
                </c:pt>
                <c:pt idx="7">
                  <c:v>FY 25-26</c:v>
                </c:pt>
                <c:pt idx="8">
                  <c:v>FY 26-27</c:v>
                </c:pt>
                <c:pt idx="9">
                  <c:v>FY 27-28</c:v>
                </c:pt>
                <c:pt idx="10">
                  <c:v>FY 28-29</c:v>
                </c:pt>
              </c:strCache>
            </c:strRef>
          </c:cat>
          <c:val>
            <c:numRef>
              <c:f>'Chart (Graph)'!$B$3:$L$3</c:f>
              <c:numCache>
                <c:formatCode>"$"#,##0.0_);[Red]\("$"#,##0.0\)</c:formatCode>
                <c:ptCount val="11"/>
                <c:pt idx="0">
                  <c:v>6.4622443434291998</c:v>
                </c:pt>
                <c:pt idx="1">
                  <c:v>8.7119720780145915</c:v>
                </c:pt>
                <c:pt idx="2">
                  <c:v>6.1979329062252262</c:v>
                </c:pt>
                <c:pt idx="3">
                  <c:v>1.4183785630282837</c:v>
                </c:pt>
                <c:pt idx="4">
                  <c:v>-1.721681795154258</c:v>
                </c:pt>
                <c:pt idx="5">
                  <c:v>-3.6679491910244253</c:v>
                </c:pt>
                <c:pt idx="6">
                  <c:v>-4.9260670210397075</c:v>
                </c:pt>
                <c:pt idx="7">
                  <c:v>-6.8257126662808805</c:v>
                </c:pt>
                <c:pt idx="8">
                  <c:v>-7.7051458700552757</c:v>
                </c:pt>
                <c:pt idx="9">
                  <c:v>-8.5337225348079961</c:v>
                </c:pt>
                <c:pt idx="10">
                  <c:v>-0.77568834000773856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5BF-476F-8F39-2A1C48A00197}"/>
            </c:ext>
          </c:extLst>
        </c:ser>
        <c:ser>
          <c:idx val="2"/>
          <c:order val="2"/>
          <c:tx>
            <c:strRef>
              <c:f>'Chart (Graph)'!$A$5</c:f>
              <c:strCache>
                <c:ptCount val="1"/>
                <c:pt idx="0">
                  <c:v>Worst Case</c:v>
                </c:pt>
              </c:strCache>
            </c:strRef>
          </c:tx>
          <c:spPr>
            <a:ln w="34925">
              <a:solidFill>
                <a:schemeClr val="accent2"/>
              </a:solidFill>
              <a:prstDash val="sysDot"/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5BF-476F-8F39-2A1C48A0019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5BF-476F-8F39-2A1C48A0019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5BF-476F-8F39-2A1C48A001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 (Graph)'!$B$1:$L$1</c:f>
              <c:strCache>
                <c:ptCount val="11"/>
                <c:pt idx="0">
                  <c:v>FY 18-19</c:v>
                </c:pt>
                <c:pt idx="1">
                  <c:v>FY 19-20</c:v>
                </c:pt>
                <c:pt idx="2">
                  <c:v>FY 20-21</c:v>
                </c:pt>
                <c:pt idx="3">
                  <c:v>FY 21-22</c:v>
                </c:pt>
                <c:pt idx="4">
                  <c:v>FY 22-23</c:v>
                </c:pt>
                <c:pt idx="5">
                  <c:v>FY 23-24</c:v>
                </c:pt>
                <c:pt idx="6">
                  <c:v>FY 24-25</c:v>
                </c:pt>
                <c:pt idx="7">
                  <c:v>FY 25-26</c:v>
                </c:pt>
                <c:pt idx="8">
                  <c:v>FY 26-27</c:v>
                </c:pt>
                <c:pt idx="9">
                  <c:v>FY 27-28</c:v>
                </c:pt>
                <c:pt idx="10">
                  <c:v>FY 28-29</c:v>
                </c:pt>
              </c:strCache>
            </c:strRef>
          </c:cat>
          <c:val>
            <c:numRef>
              <c:f>'Chart (Graph)'!$B$5:$L$5</c:f>
              <c:numCache>
                <c:formatCode>"$"#,##0.0_);[Red]\("$"#,##0.0\)</c:formatCode>
                <c:ptCount val="11"/>
                <c:pt idx="0">
                  <c:v>6.4622443434291998</c:v>
                </c:pt>
                <c:pt idx="1">
                  <c:v>-3.2886079219854101</c:v>
                </c:pt>
                <c:pt idx="2">
                  <c:v>-22.936783093774771</c:v>
                </c:pt>
                <c:pt idx="3">
                  <c:v>-53.745096436971721</c:v>
                </c:pt>
                <c:pt idx="4">
                  <c:v>-55.284053795154264</c:v>
                </c:pt>
                <c:pt idx="5">
                  <c:v>-52.088525191024416</c:v>
                </c:pt>
                <c:pt idx="6">
                  <c:v>-54.398869021039708</c:v>
                </c:pt>
                <c:pt idx="7">
                  <c:v>-59.042917666280871</c:v>
                </c:pt>
                <c:pt idx="8">
                  <c:v>-63.461018870055277</c:v>
                </c:pt>
                <c:pt idx="9">
                  <c:v>-68.697679534807989</c:v>
                </c:pt>
                <c:pt idx="10">
                  <c:v>-65.323581340007735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95BF-476F-8F39-2A1C48A00197}"/>
            </c:ext>
          </c:extLst>
        </c:ser>
        <c:ser>
          <c:idx val="3"/>
          <c:order val="3"/>
          <c:tx>
            <c:strRef>
              <c:f>'Chart (Graph)'!$A$4</c:f>
              <c:strCache>
                <c:ptCount val="1"/>
                <c:pt idx="0">
                  <c:v>Recession Case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'Chart (Graph)'!$B$1:$L$1</c:f>
              <c:strCache>
                <c:ptCount val="11"/>
                <c:pt idx="0">
                  <c:v>FY 18-19</c:v>
                </c:pt>
                <c:pt idx="1">
                  <c:v>FY 19-20</c:v>
                </c:pt>
                <c:pt idx="2">
                  <c:v>FY 20-21</c:v>
                </c:pt>
                <c:pt idx="3">
                  <c:v>FY 21-22</c:v>
                </c:pt>
                <c:pt idx="4">
                  <c:v>FY 22-23</c:v>
                </c:pt>
                <c:pt idx="5">
                  <c:v>FY 23-24</c:v>
                </c:pt>
                <c:pt idx="6">
                  <c:v>FY 24-25</c:v>
                </c:pt>
                <c:pt idx="7">
                  <c:v>FY 25-26</c:v>
                </c:pt>
                <c:pt idx="8">
                  <c:v>FY 26-27</c:v>
                </c:pt>
                <c:pt idx="9">
                  <c:v>FY 27-28</c:v>
                </c:pt>
                <c:pt idx="10">
                  <c:v>FY 28-29</c:v>
                </c:pt>
              </c:strCache>
            </c:strRef>
          </c:cat>
          <c:val>
            <c:numRef>
              <c:f>'Chart (Graph)'!$B$4:$L$4</c:f>
              <c:numCache>
                <c:formatCode>"$"#,##0.0_);[Red]\("$"#,##0.0\)</c:formatCode>
                <c:ptCount val="11"/>
                <c:pt idx="0">
                  <c:v>6.4622443434291998</c:v>
                </c:pt>
                <c:pt idx="1">
                  <c:v>0.16251907801458981</c:v>
                </c:pt>
                <c:pt idx="2">
                  <c:v>-16.351116093774774</c:v>
                </c:pt>
                <c:pt idx="3">
                  <c:v>-39.169947436971718</c:v>
                </c:pt>
                <c:pt idx="4">
                  <c:v>-35.820363795154265</c:v>
                </c:pt>
                <c:pt idx="5">
                  <c:v>-36.923192191024427</c:v>
                </c:pt>
                <c:pt idx="6">
                  <c:v>-38.368360021039713</c:v>
                </c:pt>
                <c:pt idx="7">
                  <c:v>-42.774202666280878</c:v>
                </c:pt>
                <c:pt idx="8">
                  <c:v>-46.337767870055274</c:v>
                </c:pt>
                <c:pt idx="9">
                  <c:v>-49.562249534807997</c:v>
                </c:pt>
                <c:pt idx="10">
                  <c:v>-44.375387340007734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95BF-476F-8F39-2A1C48A001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3915296"/>
        <c:axId val="303916472"/>
      </c:lineChart>
      <c:catAx>
        <c:axId val="303915296"/>
        <c:scaling>
          <c:orientation val="minMax"/>
        </c:scaling>
        <c:delete val="0"/>
        <c:axPos val="b"/>
        <c:majorGridlines>
          <c:spPr>
            <a:ln w="19050">
              <a:solidFill>
                <a:schemeClr val="bg1">
                  <a:lumMod val="75000"/>
                </a:schemeClr>
              </a:solidFill>
              <a:prstDash val="solid"/>
            </a:ln>
          </c:spPr>
        </c:majorGridlines>
        <c:numFmt formatCode="General" sourceLinked="0"/>
        <c:majorTickMark val="none"/>
        <c:minorTickMark val="none"/>
        <c:tickLblPos val="low"/>
        <c:spPr>
          <a:ln w="19050">
            <a:solidFill>
              <a:schemeClr val="tx1"/>
            </a:solidFill>
          </a:ln>
        </c:spPr>
        <c:txPr>
          <a:bodyPr anchor="ctr" anchorCtr="1"/>
          <a:lstStyle/>
          <a:p>
            <a:pPr>
              <a:defRPr sz="1200"/>
            </a:pPr>
            <a:endParaRPr lang="en-US"/>
          </a:p>
        </c:txPr>
        <c:crossAx val="303916472"/>
        <c:crossesAt val="0"/>
        <c:auto val="0"/>
        <c:lblAlgn val="ctr"/>
        <c:lblOffset val="100"/>
        <c:noMultiLvlLbl val="0"/>
      </c:catAx>
      <c:valAx>
        <c:axId val="303916472"/>
        <c:scaling>
          <c:orientation val="minMax"/>
          <c:max val="25"/>
        </c:scaling>
        <c:delete val="0"/>
        <c:axPos val="l"/>
        <c:majorGridlines/>
        <c:numFmt formatCode="&quot;$&quot;#,##0_);[Red]\(&quot;$&quot;#,##0\)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 baseline="0"/>
            </a:pPr>
            <a:endParaRPr lang="en-US"/>
          </a:p>
        </c:txPr>
        <c:crossAx val="303915296"/>
        <c:crosses val="autoZero"/>
        <c:crossBetween val="midCat"/>
        <c:majorUnit val="5"/>
        <c:minorUnit val="5"/>
      </c:valAx>
      <c:spPr>
        <a:solidFill>
          <a:schemeClr val="bg1">
            <a:lumMod val="95000"/>
          </a:schemeClr>
        </a:solidFill>
        <a:ln w="9525">
          <a:solidFill>
            <a:schemeClr val="bg1">
              <a:lumMod val="50000"/>
            </a:schemeClr>
          </a:solidFill>
        </a:ln>
      </c:spPr>
    </c:plotArea>
    <c:legend>
      <c:legendPos val="b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4940BE3-D6D6-4AF9-9C4F-DF13C5540D59}" type="datetime1">
              <a:rPr lang="en-US" smtClean="0"/>
              <a:t>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9B1A1B4-8E3C-4719-A273-F498AAB720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31940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F6D02D8-0988-4B81-ABA3-E9A971C9B558}" type="datetime1">
              <a:rPr lang="en-US" smtClean="0"/>
              <a:t>1/22/2019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E884D51-A990-4273-8BE6-CBAE45B702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23085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5EFC1-7ED0-4F68-B5F4-102090BCB10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714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5EFC1-7ED0-4F68-B5F4-102090BCB10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4963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5EFC1-7ED0-4F68-B5F4-102090BCB10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989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5EFC1-7ED0-4F68-B5F4-102090BCB10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6452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5EFC1-7ED0-4F68-B5F4-102090BCB10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193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686" lvl="0" indent="0" defTabSz="931774">
              <a:buFont typeface="Arial" panose="020B0604020202020204" pitchFamily="34" charset="0"/>
              <a:buNone/>
              <a:defRPr/>
            </a:pP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5EFC1-7ED0-4F68-B5F4-102090BCB10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155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F6D02D8-0988-4B81-ABA3-E9A971C9B558}" type="datetime1">
              <a:rPr lang="en-US" smtClean="0"/>
              <a:t>1/22/2019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84D51-A990-4273-8BE6-CBAE45B7028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725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5EFC1-7ED0-4F68-B5F4-102090BCB10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056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F6D02D8-0988-4B81-ABA3-E9A971C9B558}" type="datetime1">
              <a:rPr lang="en-US" smtClean="0"/>
              <a:t>1/22/2019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84D51-A990-4273-8BE6-CBAE45B7028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75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5EFC1-7ED0-4F68-B5F4-102090BCB10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0286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6619" y="4489386"/>
            <a:ext cx="5732949" cy="4652074"/>
          </a:xfrm>
        </p:spPr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5EFC1-7ED0-4F68-B5F4-102090BCB10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4929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5EFC1-7ED0-4F68-B5F4-102090BCB10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8143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F6D02D8-0988-4B81-ABA3-E9A971C9B558}" type="datetime1">
              <a:rPr lang="en-US" smtClean="0"/>
              <a:t>1/22/2019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84D51-A990-4273-8BE6-CBAE45B7028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458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aseline="0"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3693-3F19-4F7B-9EE5-C59C751BBE02}" type="datetime1">
              <a:rPr lang="en-US" smtClean="0"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Santa Monica   |   City Manager’s Update   |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AA0E-CDDC-448C-B8AA-D39B0A4F8C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037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6DBA-54D2-4BC2-8698-100FE44BB42D}" type="datetime1">
              <a:rPr lang="en-US" smtClean="0"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Santa Monica   |   City Manager’s Update   |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AA0E-CDDC-448C-B8AA-D39B0A4F8C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20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B6463-7CB6-4611-9615-23165DF6112C}" type="datetime1">
              <a:rPr lang="en-US" smtClean="0"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Santa Monica   |   City Manager’s Update   |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AA0E-CDDC-448C-B8AA-D39B0A4F8C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251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FE054-3357-4247-ABF8-BFF5DC59D32A}" type="datetime1">
              <a:rPr lang="en-US" smtClean="0"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Santa Monica   |   City Manager’s Update   |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AA0E-CDDC-448C-B8AA-D39B0A4F8C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990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latin typeface="Georgia" panose="02040502050405020303" pitchFamily="18" charset="0"/>
              </a:defRPr>
            </a:lvl1pPr>
            <a:lvl2pPr>
              <a:defRPr sz="2400">
                <a:latin typeface="Georgia" panose="02040502050405020303" pitchFamily="18" charset="0"/>
              </a:defRPr>
            </a:lvl2pPr>
            <a:lvl3pPr>
              <a:defRPr sz="2400">
                <a:latin typeface="Georgia" panose="02040502050405020303" pitchFamily="18" charset="0"/>
              </a:defRPr>
            </a:lvl3pPr>
            <a:lvl4pPr>
              <a:defRPr sz="2400">
                <a:latin typeface="Georgia" panose="02040502050405020303" pitchFamily="18" charset="0"/>
              </a:defRPr>
            </a:lvl4pPr>
            <a:lvl5pPr>
              <a:defRPr sz="2400">
                <a:latin typeface="Georgia" panose="02040502050405020303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5784-D5C0-41F5-9F72-3207EBF99A47}" type="datetime1">
              <a:rPr lang="en-US" smtClean="0"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Santa Monica   |   City Manager’s Update   |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AA0E-CDDC-448C-B8AA-D39B0A4F8C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177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E05E-5600-42DE-9F26-4DE49BC70339}" type="datetime1">
              <a:rPr lang="en-US" smtClean="0"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Santa Monica   |   City Manager’s Update   |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AA0E-CDDC-448C-B8AA-D39B0A4F8C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02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810E1-EF7A-4874-BDCB-FDD6F2B29489}" type="datetime1">
              <a:rPr lang="en-US" smtClean="0"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Santa Monica   |   City Manager’s Update   |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AA0E-CDDC-448C-B8AA-D39B0A4F8C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202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61267-4A86-49A2-8E54-3B3F8F4B2350}" type="datetime1">
              <a:rPr lang="en-US" smtClean="0"/>
              <a:t>1/22/2019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Santa Monica   |   City Manager’s Update   |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AA0E-CDDC-448C-B8AA-D39B0A4F8C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95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AFA9-D3A8-4471-A812-198664031D42}" type="datetime1">
              <a:rPr lang="en-US" smtClean="0"/>
              <a:t>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Santa Monica   |   City Manager’s Update   |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AA0E-CDDC-448C-B8AA-D39B0A4F8C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1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73E1-F346-40F3-8849-361DBCDBB419}" type="datetime1">
              <a:rPr lang="en-US" smtClean="0"/>
              <a:t>1/22/2019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Santa Monica   |   City Manager’s Update   |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AA0E-CDDC-448C-B8AA-D39B0A4F8C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561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A58C-387D-4030-9B48-A5E763D823E1}" type="datetime1">
              <a:rPr lang="en-US" smtClean="0"/>
              <a:t>1/22/2019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Santa Monica   |   City Manager’s Update   |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AA0E-CDDC-448C-B8AA-D39B0A4F8C3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34095" y="477866"/>
            <a:ext cx="5523809" cy="5536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621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7A641-89DB-44B1-9ADB-6CDA6BA4246B}" type="datetime1">
              <a:rPr lang="en-US" smtClean="0"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Santa Monica   |   City Manager’s Update   |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AA0E-CDDC-448C-B8AA-D39B0A4F8C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105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11317"/>
            <a:ext cx="10515600" cy="3973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58874" y="5938645"/>
            <a:ext cx="9058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81A44-23D8-4115-9BB3-9D6EE4FA295E}" type="datetime1">
              <a:rPr lang="en-US" smtClean="0"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1216" y="5938646"/>
            <a:ext cx="33619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City of Santa Monica   |   City Manager’s Update   |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EAA0E-CDDC-448C-B8AA-D39B0A4F8C3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838200" y="5784701"/>
            <a:ext cx="673016" cy="67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212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4367848"/>
            <a:ext cx="9144000" cy="1655762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January 22,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86841"/>
            <a:ext cx="9144000" cy="2639713"/>
          </a:xfrm>
        </p:spPr>
        <p:txBody>
          <a:bodyPr/>
          <a:lstStyle/>
          <a:p>
            <a:r>
              <a:rPr lang="en-US" sz="4800" dirty="0"/>
              <a:t>Ten-Year Financial Forecast </a:t>
            </a:r>
            <a:br>
              <a:rPr lang="en-US" sz="4800" dirty="0"/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50930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41"/>
    </mc:Choice>
    <mc:Fallback xmlns="">
      <p:transition xmlns:p14="http://schemas.microsoft.com/office/powerpoint/2010/main" spd="slow" advTm="504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Other Funds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1317"/>
            <a:ext cx="10515600" cy="4789508"/>
          </a:xfrm>
        </p:spPr>
        <p:txBody>
          <a:bodyPr>
            <a:normAutofit/>
          </a:bodyPr>
          <a:lstStyle/>
          <a:p>
            <a:r>
              <a:rPr lang="en-US" sz="3200" dirty="0"/>
              <a:t>Self-Sustaining</a:t>
            </a:r>
          </a:p>
          <a:p>
            <a:pPr lvl="1"/>
            <a:r>
              <a:rPr lang="en-US" sz="3200" dirty="0"/>
              <a:t>Wastewater, Water, RRR, BBB, Airport, Beach, Cemetery, Community Broadband</a:t>
            </a:r>
          </a:p>
          <a:p>
            <a:pPr lvl="1"/>
            <a:endParaRPr lang="en-US" sz="3200" dirty="0"/>
          </a:p>
          <a:p>
            <a:r>
              <a:rPr lang="en-US" sz="3200" dirty="0"/>
              <a:t>Requiring Subsidy</a:t>
            </a:r>
          </a:p>
          <a:p>
            <a:pPr lvl="1"/>
            <a:r>
              <a:rPr lang="en-US" sz="3200" dirty="0"/>
              <a:t>Pier, Housing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3D4DDC9-C811-4D2C-AD0D-EADE41836CC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978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Grants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1317"/>
            <a:ext cx="10515600" cy="4789508"/>
          </a:xfrm>
        </p:spPr>
        <p:txBody>
          <a:bodyPr>
            <a:normAutofit/>
          </a:bodyPr>
          <a:lstStyle/>
          <a:p>
            <a:r>
              <a:rPr lang="en-US" sz="3200" dirty="0"/>
              <a:t>Human Services Grants Program</a:t>
            </a:r>
          </a:p>
          <a:p>
            <a:pPr lvl="1"/>
            <a:r>
              <a:rPr lang="en-US" sz="3200" dirty="0"/>
              <a:t>Renew grant funding for two years</a:t>
            </a:r>
          </a:p>
          <a:p>
            <a:pPr lvl="1"/>
            <a:r>
              <a:rPr lang="en-US" sz="3200" dirty="0"/>
              <a:t>Reimagined RFP released in Fall 2020</a:t>
            </a:r>
          </a:p>
          <a:p>
            <a:r>
              <a:rPr lang="en-US" sz="3200" dirty="0"/>
              <a:t>Cultural Arts Organizational Support Program </a:t>
            </a:r>
          </a:p>
          <a:p>
            <a:pPr lvl="1"/>
            <a:r>
              <a:rPr lang="en-US" sz="3200" dirty="0"/>
              <a:t>RFP released in early February 2019</a:t>
            </a:r>
          </a:p>
          <a:p>
            <a:pPr lvl="1"/>
            <a:r>
              <a:rPr lang="en-US" sz="3200" dirty="0"/>
              <a:t>Two year grant cycle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3D4DDC9-C811-4D2C-AD0D-EADE41836CC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275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Biennial Budget Process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97" y="1551007"/>
            <a:ext cx="11443832" cy="4066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462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819"/>
    </mc:Choice>
    <mc:Fallback xmlns="">
      <p:transition xmlns:p14="http://schemas.microsoft.com/office/powerpoint/2010/main" spd="slow" advTm="4781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BCD574C-8A15-4062-92B6-1AD3D7C1ADE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1543050" y="1733549"/>
            <a:ext cx="9475470" cy="44926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500"/>
              </a:spcBef>
            </a:pPr>
            <a:r>
              <a:rPr lang="en-US" sz="3200" dirty="0"/>
              <a:t>Receive the forecast and direct staff on budget strategy</a:t>
            </a:r>
          </a:p>
          <a:p>
            <a:pPr>
              <a:lnSpc>
                <a:spcPct val="150000"/>
              </a:lnSpc>
              <a:spcBef>
                <a:spcPts val="500"/>
              </a:spcBef>
            </a:pPr>
            <a:r>
              <a:rPr lang="en-US" sz="3200" dirty="0"/>
              <a:t>Renew grant funding for two years for Human Services Grant Program grantees</a:t>
            </a:r>
          </a:p>
          <a:p>
            <a:pPr>
              <a:lnSpc>
                <a:spcPct val="150000"/>
              </a:lnSpc>
              <a:spcBef>
                <a:spcPts val="500"/>
              </a:spcBef>
            </a:pPr>
            <a:r>
              <a:rPr lang="en-US" sz="3200" dirty="0"/>
              <a:t>Receive public comments for CDBG/ HOME funding plans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3950" y="712788"/>
            <a:ext cx="7924800" cy="715962"/>
          </a:xfrm>
        </p:spPr>
        <p:txBody>
          <a:bodyPr>
            <a:noAutofit/>
          </a:bodyPr>
          <a:lstStyle/>
          <a:p>
            <a:r>
              <a:rPr lang="en-US" sz="4800" dirty="0"/>
              <a:t>Recommended Actions</a:t>
            </a:r>
          </a:p>
        </p:txBody>
      </p:sp>
    </p:spTree>
    <p:extLst>
      <p:ext uri="{BB962C8B-B14F-4D97-AF65-F5344CB8AC3E}">
        <p14:creationId xmlns:p14="http://schemas.microsoft.com/office/powerpoint/2010/main" val="1650568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054"/>
    </mc:Choice>
    <mc:Fallback xmlns="">
      <p:transition xmlns:p14="http://schemas.microsoft.com/office/powerpoint/2010/main" spd="slow" advTm="3305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Economic Update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US" sz="3200" dirty="0"/>
              <a:t>Recession ahead?</a:t>
            </a:r>
          </a:p>
          <a:p>
            <a:pPr lvl="1">
              <a:lnSpc>
                <a:spcPct val="150000"/>
              </a:lnSpc>
            </a:pPr>
            <a:r>
              <a:rPr lang="en-US" sz="3200" dirty="0"/>
              <a:t>Future risks to State economy</a:t>
            </a:r>
          </a:p>
          <a:p>
            <a:pPr lvl="1">
              <a:lnSpc>
                <a:spcPct val="150000"/>
              </a:lnSpc>
            </a:pPr>
            <a:r>
              <a:rPr lang="en-US" sz="3200" dirty="0"/>
              <a:t>Global and regional behavior shifts affecting Santa Monica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DDC9-C811-4D2C-AD0D-EADE41836CC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74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Revenue Growth Over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Property Tax 	3.5-4.5%</a:t>
            </a:r>
          </a:p>
          <a:p>
            <a:pPr>
              <a:lnSpc>
                <a:spcPct val="200000"/>
              </a:lnSpc>
            </a:pPr>
            <a:r>
              <a:rPr lang="en-US" dirty="0"/>
              <a:t>Sales Tax 	2%-3%</a:t>
            </a:r>
          </a:p>
          <a:p>
            <a:pPr>
              <a:lnSpc>
                <a:spcPct val="200000"/>
              </a:lnSpc>
            </a:pPr>
            <a:r>
              <a:rPr lang="en-US" dirty="0"/>
              <a:t>Transient Occupancy Tax   2.5%</a:t>
            </a:r>
          </a:p>
          <a:p>
            <a:pPr>
              <a:lnSpc>
                <a:spcPct val="200000"/>
              </a:lnSpc>
            </a:pPr>
            <a:r>
              <a:rPr lang="en-US" dirty="0"/>
              <a:t>Business License Tax	1.5%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839788" y="2574758"/>
            <a:ext cx="3932237" cy="1780674"/>
          </a:xfrm>
        </p:spPr>
        <p:txBody>
          <a:bodyPr/>
          <a:lstStyle/>
          <a:p>
            <a:r>
              <a:rPr lang="en-US" sz="2800" dirty="0"/>
              <a:t>Recovery = 8%</a:t>
            </a:r>
          </a:p>
          <a:p>
            <a:r>
              <a:rPr lang="en-US" sz="2800" dirty="0"/>
              <a:t>Last 3 years = 4%</a:t>
            </a:r>
          </a:p>
          <a:p>
            <a:r>
              <a:rPr lang="en-US" sz="2800" dirty="0"/>
              <a:t>Next 10 years = 2.3%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5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Major cost drivers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lnSpc>
                <a:spcPct val="150000"/>
              </a:lnSpc>
              <a:buNone/>
            </a:pPr>
            <a:endParaRPr lang="en-US" sz="3200" dirty="0"/>
          </a:p>
          <a:p>
            <a:pPr lvl="1">
              <a:lnSpc>
                <a:spcPct val="150000"/>
              </a:lnSpc>
            </a:pP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DDC9-C811-4D2C-AD0D-EADE41836CC2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5113" y="1448958"/>
            <a:ext cx="9703517" cy="447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480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Retirement Costs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839788" y="1576137"/>
            <a:ext cx="5157787" cy="483394"/>
          </a:xfrm>
        </p:spPr>
        <p:txBody>
          <a:bodyPr>
            <a:normAutofit/>
          </a:bodyPr>
          <a:lstStyle/>
          <a:p>
            <a:r>
              <a:rPr lang="en-US" sz="2800" dirty="0"/>
              <a:t>What we’ve done so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9788" y="2254056"/>
            <a:ext cx="5157787" cy="368458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600" dirty="0"/>
              <a:t>$77.5 million pay down of unfunded liability 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600" dirty="0"/>
              <a:t>More sustainable pension benefits for 1/3 of employees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600" dirty="0"/>
              <a:t>Prepayments provide discount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600" dirty="0"/>
              <a:t>Employees sharing more of pension costs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576137"/>
            <a:ext cx="5183188" cy="483394"/>
          </a:xfrm>
        </p:spPr>
        <p:txBody>
          <a:bodyPr/>
          <a:lstStyle/>
          <a:p>
            <a:r>
              <a:rPr lang="en-US" sz="2800" dirty="0"/>
              <a:t>New challenges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2254056"/>
            <a:ext cx="5183188" cy="3684588"/>
          </a:xfrm>
        </p:spPr>
        <p:txBody>
          <a:bodyPr>
            <a:normAutofit fontScale="925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/>
              <a:t>Changed assumptions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b="1"/>
              <a:t>Lowered </a:t>
            </a:r>
            <a:r>
              <a:rPr lang="en-US" b="1" dirty="0"/>
              <a:t>discount rate from 7.5% to 7%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b="1" dirty="0"/>
              <a:t>Future </a:t>
            </a:r>
            <a:r>
              <a:rPr lang="en-US" b="1" dirty="0" err="1"/>
              <a:t>paydown</a:t>
            </a:r>
            <a:r>
              <a:rPr lang="en-US" b="1" dirty="0"/>
              <a:t> of losses amortized over 20 years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b="1" dirty="0"/>
              <a:t>Potential for 6.5% or even 6% return by 10 years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157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Retirement Costs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DDC9-C811-4D2C-AD0D-EADE41836CC2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342" y="1348648"/>
            <a:ext cx="7444858" cy="5349742"/>
          </a:xfrm>
        </p:spPr>
      </p:pic>
    </p:spTree>
    <p:extLst>
      <p:ext uri="{BB962C8B-B14F-4D97-AF65-F5344CB8AC3E}">
        <p14:creationId xmlns:p14="http://schemas.microsoft.com/office/powerpoint/2010/main" val="170982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BCD574C-8A15-4062-92B6-1AD3D7C1ADE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Autofit/>
          </a:bodyPr>
          <a:lstStyle/>
          <a:p>
            <a:r>
              <a:rPr lang="en-US" sz="4000" dirty="0"/>
              <a:t>General Fund Ten Year Forecast: </a:t>
            </a:r>
            <a:br>
              <a:rPr lang="en-US" sz="4000" dirty="0"/>
            </a:br>
            <a:r>
              <a:rPr lang="en-US" sz="4000" dirty="0"/>
              <a:t>Revenues and Expenditures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98854" y="2368232"/>
            <a:ext cx="1786489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Georgia" panose="02040502050405020303" pitchFamily="18" charset="0"/>
              </a:rPr>
              <a:t>Best</a:t>
            </a:r>
          </a:p>
          <a:p>
            <a:endParaRPr lang="en-US" sz="1400" b="1" dirty="0">
              <a:latin typeface="Georgia" panose="02040502050405020303" pitchFamily="18" charset="0"/>
            </a:endParaRPr>
          </a:p>
          <a:p>
            <a:endParaRPr lang="en-US" sz="1400" b="1" dirty="0">
              <a:latin typeface="Georgia" panose="02040502050405020303" pitchFamily="18" charset="0"/>
            </a:endParaRPr>
          </a:p>
          <a:p>
            <a:endParaRPr lang="en-US" sz="1400" b="1" dirty="0">
              <a:latin typeface="Georgia" panose="02040502050405020303" pitchFamily="18" charset="0"/>
            </a:endParaRPr>
          </a:p>
          <a:p>
            <a:endParaRPr lang="en-US" sz="1400" b="1" dirty="0">
              <a:latin typeface="Georgia" panose="02040502050405020303" pitchFamily="18" charset="0"/>
            </a:endParaRPr>
          </a:p>
          <a:p>
            <a:endParaRPr lang="en-US" sz="1400" b="1" dirty="0">
              <a:latin typeface="Georgia" panose="02040502050405020303" pitchFamily="18" charset="0"/>
            </a:endParaRPr>
          </a:p>
          <a:p>
            <a:r>
              <a:rPr lang="en-US" sz="1000" b="1" dirty="0">
                <a:latin typeface="Georgia" panose="02040502050405020303" pitchFamily="18" charset="0"/>
              </a:rPr>
              <a:t> </a:t>
            </a:r>
          </a:p>
          <a:p>
            <a:r>
              <a:rPr lang="en-US" sz="1400" b="1" dirty="0">
                <a:latin typeface="Georgia" panose="02040502050405020303" pitchFamily="18" charset="0"/>
              </a:rPr>
              <a:t>Probable</a:t>
            </a:r>
          </a:p>
          <a:p>
            <a:endParaRPr lang="en-US" sz="1400" b="1" dirty="0">
              <a:latin typeface="Georgia" panose="02040502050405020303" pitchFamily="18" charset="0"/>
            </a:endParaRPr>
          </a:p>
          <a:p>
            <a:r>
              <a:rPr lang="en-US" sz="1200" b="1" dirty="0">
                <a:latin typeface="Georgia" panose="02040502050405020303" pitchFamily="18" charset="0"/>
              </a:rPr>
              <a:t> </a:t>
            </a:r>
          </a:p>
          <a:p>
            <a:r>
              <a:rPr lang="en-US" sz="1400" b="1" dirty="0">
                <a:latin typeface="Georgia" panose="02040502050405020303" pitchFamily="18" charset="0"/>
              </a:rPr>
              <a:t>Recession</a:t>
            </a:r>
          </a:p>
          <a:p>
            <a:endParaRPr lang="en-US" sz="1400" b="1" dirty="0">
              <a:latin typeface="Georgia" panose="02040502050405020303" pitchFamily="18" charset="0"/>
            </a:endParaRPr>
          </a:p>
          <a:p>
            <a:endParaRPr lang="en-US" sz="14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endParaRPr lang="en-US" sz="14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r>
              <a:rPr lang="en-US" sz="800" b="1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</a:p>
          <a:p>
            <a:r>
              <a:rPr lang="en-US" sz="1400" b="1" dirty="0">
                <a:latin typeface="Georgia" panose="02040502050405020303" pitchFamily="18" charset="0"/>
              </a:rPr>
              <a:t>Worst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3255646"/>
              </p:ext>
            </p:extLst>
          </p:nvPr>
        </p:nvGraphicFramePr>
        <p:xfrm>
          <a:off x="2561913" y="587731"/>
          <a:ext cx="7299717" cy="6270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51715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83"/>
    </mc:Choice>
    <mc:Fallback xmlns="">
      <p:transition xmlns:p14="http://schemas.microsoft.com/office/powerpoint/2010/main" spd="slow" advTm="11083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Pension Advisory Committee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US" sz="3200" dirty="0"/>
              <a:t>11-member advisory committee to City Manager</a:t>
            </a:r>
          </a:p>
          <a:p>
            <a:pPr lvl="1">
              <a:lnSpc>
                <a:spcPct val="150000"/>
              </a:lnSpc>
            </a:pPr>
            <a:r>
              <a:rPr lang="en-US" sz="3200" dirty="0"/>
              <a:t>Adopted Guiding Principles</a:t>
            </a:r>
          </a:p>
          <a:p>
            <a:pPr lvl="1">
              <a:lnSpc>
                <a:spcPct val="150000"/>
              </a:lnSpc>
            </a:pPr>
            <a:r>
              <a:rPr lang="en-US" sz="3200" dirty="0"/>
              <a:t>Recommended accelerated </a:t>
            </a:r>
            <a:r>
              <a:rPr lang="en-US" sz="3200" dirty="0" err="1"/>
              <a:t>paydown</a:t>
            </a:r>
            <a:r>
              <a:rPr lang="en-US" sz="3200" dirty="0"/>
              <a:t> of unfunded liability</a:t>
            </a:r>
          </a:p>
          <a:p>
            <a:pPr lvl="1">
              <a:lnSpc>
                <a:spcPct val="150000"/>
              </a:lnSpc>
            </a:pP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DDC9-C811-4D2C-AD0D-EADE41836CC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062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Unfunded Liability Payments</a:t>
            </a:r>
          </a:p>
        </p:txBody>
      </p:sp>
      <p:pic>
        <p:nvPicPr>
          <p:cNvPr id="13" name="Content Placeholder 12" descr="Screen Clippi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426" y="1545119"/>
            <a:ext cx="8885839" cy="4635761"/>
          </a:xfrm>
        </p:spPr>
      </p:pic>
    </p:spTree>
    <p:extLst>
      <p:ext uri="{BB962C8B-B14F-4D97-AF65-F5344CB8AC3E}">
        <p14:creationId xmlns:p14="http://schemas.microsoft.com/office/powerpoint/2010/main" val="3309028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Slide Master" id="{60179C9D-1FFD-40BC-B29C-57D444209674}" vid="{D1BAEBA2-4AE4-4BA5-88CC-C2BB41D75A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Citywide Powerpoint Template</Template>
  <TotalTime>10498</TotalTime>
  <Words>269</Words>
  <Application>Microsoft Office PowerPoint</Application>
  <PresentationFormat>Widescreen</PresentationFormat>
  <Paragraphs>92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Georgia</vt:lpstr>
      <vt:lpstr>Wingdings</vt:lpstr>
      <vt:lpstr>Office Theme</vt:lpstr>
      <vt:lpstr>Ten-Year Financial Forecast  </vt:lpstr>
      <vt:lpstr>Economic Update</vt:lpstr>
      <vt:lpstr>Revenue Growth Over Time</vt:lpstr>
      <vt:lpstr>Major cost drivers</vt:lpstr>
      <vt:lpstr>Retirement Costs</vt:lpstr>
      <vt:lpstr>Retirement Costs</vt:lpstr>
      <vt:lpstr>General Fund Ten Year Forecast:  Revenues and Expenditures</vt:lpstr>
      <vt:lpstr>Pension Advisory Committee</vt:lpstr>
      <vt:lpstr>Projected Unfunded Liability Payments</vt:lpstr>
      <vt:lpstr>Other Funds Status</vt:lpstr>
      <vt:lpstr>Grants Programs</vt:lpstr>
      <vt:lpstr>Biennial Budget Process</vt:lpstr>
      <vt:lpstr>Recommended Actions</vt:lpstr>
    </vt:vector>
  </TitlesOfParts>
  <Company>City of Santa Monica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Lazicki</dc:creator>
  <cp:lastModifiedBy>Liz Bar-El</cp:lastModifiedBy>
  <cp:revision>250</cp:revision>
  <cp:lastPrinted>2019-01-22T23:55:04Z</cp:lastPrinted>
  <dcterms:created xsi:type="dcterms:W3CDTF">2016-04-21T23:51:08Z</dcterms:created>
  <dcterms:modified xsi:type="dcterms:W3CDTF">2019-01-23T01:06:44Z</dcterms:modified>
</cp:coreProperties>
</file>